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handoutMasterIdLst>
    <p:handoutMasterId r:id="rId19"/>
  </p:handoutMasterIdLst>
  <p:sldIdLst>
    <p:sldId id="256" r:id="rId5"/>
    <p:sldId id="274" r:id="rId6"/>
    <p:sldId id="350" r:id="rId7"/>
    <p:sldId id="385" r:id="rId8"/>
    <p:sldId id="403" r:id="rId9"/>
    <p:sldId id="402" r:id="rId10"/>
    <p:sldId id="386" r:id="rId11"/>
    <p:sldId id="401" r:id="rId12"/>
    <p:sldId id="404" r:id="rId13"/>
    <p:sldId id="387" r:id="rId14"/>
    <p:sldId id="405" r:id="rId15"/>
    <p:sldId id="388" r:id="rId16"/>
    <p:sldId id="383" r:id="rId1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34" autoAdjust="0"/>
    <p:restoredTop sz="94660"/>
  </p:normalViewPr>
  <p:slideViewPr>
    <p:cSldViewPr snapToGrid="0">
      <p:cViewPr varScale="1">
        <p:scale>
          <a:sx n="82" d="100"/>
          <a:sy n="82" d="100"/>
        </p:scale>
        <p:origin x="168" y="72"/>
      </p:cViewPr>
      <p:guideLst/>
    </p:cSldViewPr>
  </p:slideViewPr>
  <p:notesTextViewPr>
    <p:cViewPr>
      <p:scale>
        <a:sx n="1" d="1"/>
        <a:sy n="1" d="1"/>
      </p:scale>
      <p:origin x="0" y="0"/>
    </p:cViewPr>
  </p:notesTextViewPr>
  <p:notesViewPr>
    <p:cSldViewPr snapToGrid="0">
      <p:cViewPr varScale="1">
        <p:scale>
          <a:sx n="98" d="100"/>
          <a:sy n="98" d="100"/>
        </p:scale>
        <p:origin x="351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é Verbeek" userId="20d2065d-8055-4a68-a463-00777506795f" providerId="ADAL" clId="{60D479E1-0618-4FF5-B268-A647F55FE336}"/>
    <pc:docChg chg="delSld modSld">
      <pc:chgData name="Gé Verbeek" userId="20d2065d-8055-4a68-a463-00777506795f" providerId="ADAL" clId="{60D479E1-0618-4FF5-B268-A647F55FE336}" dt="2024-04-24T13:19:43.024" v="2" actId="1076"/>
      <pc:docMkLst>
        <pc:docMk/>
      </pc:docMkLst>
      <pc:sldChg chg="addSp modSp mod">
        <pc:chgData name="Gé Verbeek" userId="20d2065d-8055-4a68-a463-00777506795f" providerId="ADAL" clId="{60D479E1-0618-4FF5-B268-A647F55FE336}" dt="2024-04-24T13:19:43.024" v="2" actId="1076"/>
        <pc:sldMkLst>
          <pc:docMk/>
          <pc:sldMk cId="3728083005" sldId="388"/>
        </pc:sldMkLst>
        <pc:picChg chg="add mod">
          <ac:chgData name="Gé Verbeek" userId="20d2065d-8055-4a68-a463-00777506795f" providerId="ADAL" clId="{60D479E1-0618-4FF5-B268-A647F55FE336}" dt="2024-04-24T13:19:43.024" v="2" actId="1076"/>
          <ac:picMkLst>
            <pc:docMk/>
            <pc:sldMk cId="3728083005" sldId="388"/>
            <ac:picMk id="3" creationId="{4B3AE183-A284-F43E-5A0A-DC1A97E796D4}"/>
          </ac:picMkLst>
        </pc:picChg>
      </pc:sldChg>
      <pc:sldChg chg="del">
        <pc:chgData name="Gé Verbeek" userId="20d2065d-8055-4a68-a463-00777506795f" providerId="ADAL" clId="{60D479E1-0618-4FF5-B268-A647F55FE336}" dt="2024-04-24T13:18:21.117" v="0" actId="47"/>
        <pc:sldMkLst>
          <pc:docMk/>
          <pc:sldMk cId="2020396417" sldId="389"/>
        </pc:sldMkLst>
      </pc:sldChg>
      <pc:sldChg chg="del">
        <pc:chgData name="Gé Verbeek" userId="20d2065d-8055-4a68-a463-00777506795f" providerId="ADAL" clId="{60D479E1-0618-4FF5-B268-A647F55FE336}" dt="2024-04-24T13:18:21.117" v="0" actId="47"/>
        <pc:sldMkLst>
          <pc:docMk/>
          <pc:sldMk cId="4114310772" sldId="390"/>
        </pc:sldMkLst>
      </pc:sldChg>
      <pc:sldChg chg="del">
        <pc:chgData name="Gé Verbeek" userId="20d2065d-8055-4a68-a463-00777506795f" providerId="ADAL" clId="{60D479E1-0618-4FF5-B268-A647F55FE336}" dt="2024-04-24T13:18:21.117" v="0" actId="47"/>
        <pc:sldMkLst>
          <pc:docMk/>
          <pc:sldMk cId="2990189503" sldId="391"/>
        </pc:sldMkLst>
      </pc:sldChg>
      <pc:sldChg chg="del">
        <pc:chgData name="Gé Verbeek" userId="20d2065d-8055-4a68-a463-00777506795f" providerId="ADAL" clId="{60D479E1-0618-4FF5-B268-A647F55FE336}" dt="2024-04-24T13:18:21.117" v="0" actId="47"/>
        <pc:sldMkLst>
          <pc:docMk/>
          <pc:sldMk cId="1483295999" sldId="392"/>
        </pc:sldMkLst>
      </pc:sldChg>
      <pc:sldChg chg="del">
        <pc:chgData name="Gé Verbeek" userId="20d2065d-8055-4a68-a463-00777506795f" providerId="ADAL" clId="{60D479E1-0618-4FF5-B268-A647F55FE336}" dt="2024-04-24T13:18:21.117" v="0" actId="47"/>
        <pc:sldMkLst>
          <pc:docMk/>
          <pc:sldMk cId="3105034433" sldId="393"/>
        </pc:sldMkLst>
      </pc:sldChg>
      <pc:sldChg chg="del">
        <pc:chgData name="Gé Verbeek" userId="20d2065d-8055-4a68-a463-00777506795f" providerId="ADAL" clId="{60D479E1-0618-4FF5-B268-A647F55FE336}" dt="2024-04-24T13:18:21.117" v="0" actId="47"/>
        <pc:sldMkLst>
          <pc:docMk/>
          <pc:sldMk cId="1753698846" sldId="394"/>
        </pc:sldMkLst>
      </pc:sldChg>
      <pc:sldChg chg="del">
        <pc:chgData name="Gé Verbeek" userId="20d2065d-8055-4a68-a463-00777506795f" providerId="ADAL" clId="{60D479E1-0618-4FF5-B268-A647F55FE336}" dt="2024-04-24T13:18:21.117" v="0" actId="47"/>
        <pc:sldMkLst>
          <pc:docMk/>
          <pc:sldMk cId="3256699461" sldId="395"/>
        </pc:sldMkLst>
      </pc:sldChg>
      <pc:sldChg chg="del">
        <pc:chgData name="Gé Verbeek" userId="20d2065d-8055-4a68-a463-00777506795f" providerId="ADAL" clId="{60D479E1-0618-4FF5-B268-A647F55FE336}" dt="2024-04-24T13:18:21.117" v="0" actId="47"/>
        <pc:sldMkLst>
          <pc:docMk/>
          <pc:sldMk cId="2225114770" sldId="396"/>
        </pc:sldMkLst>
      </pc:sldChg>
      <pc:sldChg chg="del">
        <pc:chgData name="Gé Verbeek" userId="20d2065d-8055-4a68-a463-00777506795f" providerId="ADAL" clId="{60D479E1-0618-4FF5-B268-A647F55FE336}" dt="2024-04-24T13:18:21.117" v="0" actId="47"/>
        <pc:sldMkLst>
          <pc:docMk/>
          <pc:sldMk cId="3944922893" sldId="397"/>
        </pc:sldMkLst>
      </pc:sldChg>
      <pc:sldChg chg="del">
        <pc:chgData name="Gé Verbeek" userId="20d2065d-8055-4a68-a463-00777506795f" providerId="ADAL" clId="{60D479E1-0618-4FF5-B268-A647F55FE336}" dt="2024-04-24T13:18:21.117" v="0" actId="47"/>
        <pc:sldMkLst>
          <pc:docMk/>
          <pc:sldMk cId="662202770" sldId="398"/>
        </pc:sldMkLst>
      </pc:sldChg>
      <pc:sldChg chg="del">
        <pc:chgData name="Gé Verbeek" userId="20d2065d-8055-4a68-a463-00777506795f" providerId="ADAL" clId="{60D479E1-0618-4FF5-B268-A647F55FE336}" dt="2024-04-24T13:18:21.117" v="0" actId="47"/>
        <pc:sldMkLst>
          <pc:docMk/>
          <pc:sldMk cId="3116696551" sldId="399"/>
        </pc:sldMkLst>
      </pc:sldChg>
      <pc:sldChg chg="del">
        <pc:chgData name="Gé Verbeek" userId="20d2065d-8055-4a68-a463-00777506795f" providerId="ADAL" clId="{60D479E1-0618-4FF5-B268-A647F55FE336}" dt="2024-04-24T13:18:21.117" v="0" actId="47"/>
        <pc:sldMkLst>
          <pc:docMk/>
          <pc:sldMk cId="53527164" sldId="40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EB7032-F0D6-4A01-845E-F640D5DCE90C}" type="datetimeFigureOut">
              <a:rPr lang="nl-NL" smtClean="0"/>
              <a:t>24-4-2024</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1A04F1-D7F4-4979-9173-69F0753CB55B}" type="slidenum">
              <a:rPr lang="nl-NL" smtClean="0"/>
              <a:t>‹nr.›</a:t>
            </a:fld>
            <a:endParaRPr lang="nl-NL"/>
          </a:p>
        </p:txBody>
      </p:sp>
    </p:spTree>
    <p:extLst>
      <p:ext uri="{BB962C8B-B14F-4D97-AF65-F5344CB8AC3E}">
        <p14:creationId xmlns:p14="http://schemas.microsoft.com/office/powerpoint/2010/main" val="3947309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9F02E0-DB6B-495D-8684-7297BB1858EF}" type="datetimeFigureOut">
              <a:rPr lang="nl-NL" smtClean="0"/>
              <a:t>24-4-2024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F2AE81-861B-4764-8A92-10FE93FC7A5B}" type="slidenum">
              <a:rPr lang="nl-NL" smtClean="0"/>
              <a:t>‹nr.›</a:t>
            </a:fld>
            <a:endParaRPr lang="nl-NL"/>
          </a:p>
        </p:txBody>
      </p:sp>
    </p:spTree>
    <p:extLst>
      <p:ext uri="{BB962C8B-B14F-4D97-AF65-F5344CB8AC3E}">
        <p14:creationId xmlns:p14="http://schemas.microsoft.com/office/powerpoint/2010/main" val="1927702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a:t>
            </a:fld>
            <a:endParaRPr lang="nl-NL" altLang="nl-NL"/>
          </a:p>
        </p:txBody>
      </p:sp>
    </p:spTree>
    <p:extLst>
      <p:ext uri="{BB962C8B-B14F-4D97-AF65-F5344CB8AC3E}">
        <p14:creationId xmlns:p14="http://schemas.microsoft.com/office/powerpoint/2010/main" val="1052902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12</a:t>
            </a:fld>
            <a:endParaRPr lang="nl-NL" altLang="nl-NL"/>
          </a:p>
        </p:txBody>
      </p:sp>
    </p:spTree>
    <p:extLst>
      <p:ext uri="{BB962C8B-B14F-4D97-AF65-F5344CB8AC3E}">
        <p14:creationId xmlns:p14="http://schemas.microsoft.com/office/powerpoint/2010/main" val="1325966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13</a:t>
            </a:fld>
            <a:endParaRPr lang="nl-NL" altLang="nl-NL"/>
          </a:p>
        </p:txBody>
      </p:sp>
    </p:spTree>
    <p:extLst>
      <p:ext uri="{BB962C8B-B14F-4D97-AF65-F5344CB8AC3E}">
        <p14:creationId xmlns:p14="http://schemas.microsoft.com/office/powerpoint/2010/main" val="416173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4</a:t>
            </a:fld>
            <a:endParaRPr lang="nl-NL" altLang="nl-NL"/>
          </a:p>
        </p:txBody>
      </p:sp>
    </p:spTree>
    <p:extLst>
      <p:ext uri="{BB962C8B-B14F-4D97-AF65-F5344CB8AC3E}">
        <p14:creationId xmlns:p14="http://schemas.microsoft.com/office/powerpoint/2010/main" val="3458078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5</a:t>
            </a:fld>
            <a:endParaRPr lang="nl-NL" altLang="nl-NL"/>
          </a:p>
        </p:txBody>
      </p:sp>
    </p:spTree>
    <p:extLst>
      <p:ext uri="{BB962C8B-B14F-4D97-AF65-F5344CB8AC3E}">
        <p14:creationId xmlns:p14="http://schemas.microsoft.com/office/powerpoint/2010/main" val="1776616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6</a:t>
            </a:fld>
            <a:endParaRPr lang="nl-NL" altLang="nl-NL"/>
          </a:p>
        </p:txBody>
      </p:sp>
    </p:spTree>
    <p:extLst>
      <p:ext uri="{BB962C8B-B14F-4D97-AF65-F5344CB8AC3E}">
        <p14:creationId xmlns:p14="http://schemas.microsoft.com/office/powerpoint/2010/main" val="2761505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7</a:t>
            </a:fld>
            <a:endParaRPr lang="nl-NL" altLang="nl-NL"/>
          </a:p>
        </p:txBody>
      </p:sp>
    </p:spTree>
    <p:extLst>
      <p:ext uri="{BB962C8B-B14F-4D97-AF65-F5344CB8AC3E}">
        <p14:creationId xmlns:p14="http://schemas.microsoft.com/office/powerpoint/2010/main" val="3522349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8</a:t>
            </a:fld>
            <a:endParaRPr lang="nl-NL" altLang="nl-NL"/>
          </a:p>
        </p:txBody>
      </p:sp>
    </p:spTree>
    <p:extLst>
      <p:ext uri="{BB962C8B-B14F-4D97-AF65-F5344CB8AC3E}">
        <p14:creationId xmlns:p14="http://schemas.microsoft.com/office/powerpoint/2010/main" val="3904653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9</a:t>
            </a:fld>
            <a:endParaRPr lang="nl-NL" altLang="nl-NL"/>
          </a:p>
        </p:txBody>
      </p:sp>
    </p:spTree>
    <p:extLst>
      <p:ext uri="{BB962C8B-B14F-4D97-AF65-F5344CB8AC3E}">
        <p14:creationId xmlns:p14="http://schemas.microsoft.com/office/powerpoint/2010/main" val="2244842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10</a:t>
            </a:fld>
            <a:endParaRPr lang="nl-NL" altLang="nl-NL"/>
          </a:p>
        </p:txBody>
      </p:sp>
    </p:spTree>
    <p:extLst>
      <p:ext uri="{BB962C8B-B14F-4D97-AF65-F5344CB8AC3E}">
        <p14:creationId xmlns:p14="http://schemas.microsoft.com/office/powerpoint/2010/main" val="1281671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11</a:t>
            </a:fld>
            <a:endParaRPr lang="nl-NL" altLang="nl-NL"/>
          </a:p>
        </p:txBody>
      </p:sp>
    </p:spTree>
    <p:extLst>
      <p:ext uri="{BB962C8B-B14F-4D97-AF65-F5344CB8AC3E}">
        <p14:creationId xmlns:p14="http://schemas.microsoft.com/office/powerpoint/2010/main" val="5674746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eningsdia">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kstvak 3"/>
          <p:cNvSpPr txBox="1"/>
          <p:nvPr userDrawn="1"/>
        </p:nvSpPr>
        <p:spPr>
          <a:xfrm>
            <a:off x="1087655" y="6098221"/>
            <a:ext cx="6240021" cy="457190"/>
          </a:xfrm>
          <a:prstGeom prst="rect">
            <a:avLst/>
          </a:prstGeom>
          <a:solidFill>
            <a:schemeClr val="bg1"/>
          </a:solidFill>
        </p:spPr>
        <p:txBody>
          <a:bodyPr wrap="square" rtlCol="0">
            <a:spAutoFit/>
          </a:bodyPr>
          <a:lstStyle/>
          <a:p>
            <a:endParaRPr lang="nl-NL" dirty="0"/>
          </a:p>
        </p:txBody>
      </p:sp>
    </p:spTree>
    <p:extLst>
      <p:ext uri="{BB962C8B-B14F-4D97-AF65-F5344CB8AC3E}">
        <p14:creationId xmlns:p14="http://schemas.microsoft.com/office/powerpoint/2010/main" val="641450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MetBeeld">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r>
              <a:rPr lang="nl-NL" dirty="0"/>
              <a:t>Verplaats deze vervolgens naar de achtergrond om de tekst te typen.</a:t>
            </a:r>
          </a:p>
        </p:txBody>
      </p:sp>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chemeClr val="bg1"/>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51768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ZonderBeeld">
    <p:spTree>
      <p:nvGrpSpPr>
        <p:cNvPr id="1" name=""/>
        <p:cNvGrpSpPr/>
        <p:nvPr/>
      </p:nvGrpSpPr>
      <p:grpSpPr>
        <a:xfrm>
          <a:off x="0" y="0"/>
          <a:ext cx="0" cy="0"/>
          <a:chOff x="0" y="0"/>
          <a:chExt cx="0" cy="0"/>
        </a:xfrm>
      </p:grpSpPr>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rgbClr val="1E201F"/>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rgbClr val="1E201F"/>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978055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el en tekst/object">
    <p:spTree>
      <p:nvGrpSpPr>
        <p:cNvPr id="1" name=""/>
        <p:cNvGrpSpPr/>
        <p:nvPr/>
      </p:nvGrpSpPr>
      <p:grpSpPr>
        <a:xfrm>
          <a:off x="0" y="0"/>
          <a:ext cx="0" cy="0"/>
          <a:chOff x="0" y="0"/>
          <a:chExt cx="0" cy="0"/>
        </a:xfrm>
      </p:grpSpPr>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280818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fbeelding">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64888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9720000" cy="6858000"/>
          </a:xfrm>
        </p:spPr>
        <p:txBody>
          <a:bodyPr>
            <a:no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43886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36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afbeelding 5"/>
          <p:cNvSpPr>
            <a:spLocks noGrp="1"/>
          </p:cNvSpPr>
          <p:nvPr>
            <p:ph type="pic" sz="quarter" idx="11" hasCustomPrompt="1"/>
          </p:nvPr>
        </p:nvSpPr>
        <p:spPr>
          <a:xfrm>
            <a:off x="6120000" y="0"/>
            <a:ext cx="3600000" cy="6858000"/>
          </a:xfrm>
        </p:spPr>
        <p:txBody>
          <a:bodyPr>
            <a:norm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54039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72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9904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lotdia">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kstvak 4"/>
          <p:cNvSpPr txBox="1"/>
          <p:nvPr userDrawn="1"/>
        </p:nvSpPr>
        <p:spPr>
          <a:xfrm>
            <a:off x="1130533" y="6142150"/>
            <a:ext cx="5963286" cy="369332"/>
          </a:xfrm>
          <a:prstGeom prst="rect">
            <a:avLst/>
          </a:prstGeom>
          <a:solidFill>
            <a:schemeClr val="bg1"/>
          </a:solidFill>
        </p:spPr>
        <p:txBody>
          <a:bodyPr wrap="square" rtlCol="0">
            <a:spAutoFit/>
          </a:bodyPr>
          <a:lstStyle/>
          <a:p>
            <a:endParaRPr lang="nl-NL" dirty="0"/>
          </a:p>
        </p:txBody>
      </p:sp>
    </p:spTree>
    <p:extLst>
      <p:ext uri="{BB962C8B-B14F-4D97-AF65-F5344CB8AC3E}">
        <p14:creationId xmlns:p14="http://schemas.microsoft.com/office/powerpoint/2010/main" val="549768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jdelijke aanduiding voor titel 1"/>
          <p:cNvSpPr>
            <a:spLocks noGrp="1"/>
          </p:cNvSpPr>
          <p:nvPr>
            <p:ph type="title"/>
          </p:nvPr>
        </p:nvSpPr>
        <p:spPr>
          <a:xfrm>
            <a:off x="756000" y="576000"/>
            <a:ext cx="9036000" cy="1080000"/>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2052000" y="1728000"/>
            <a:ext cx="7740000" cy="4351338"/>
          </a:xfrm>
          <a:prstGeom prst="rect">
            <a:avLst/>
          </a:prstGeom>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625692762"/>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 id="2147483653" r:id="rId5"/>
    <p:sldLayoutId id="2147483657" r:id="rId6"/>
    <p:sldLayoutId id="2147483654" r:id="rId7"/>
    <p:sldLayoutId id="2147483655" r:id="rId8"/>
    <p:sldLayoutId id="2147483656" r:id="rId9"/>
  </p:sldLayoutIdLst>
  <p:txStyles>
    <p:titleStyle>
      <a:lvl1pPr algn="l" defTabSz="914400" rtl="0" eaLnBrk="1" latinLnBrk="0" hangingPunct="1">
        <a:lnSpc>
          <a:spcPct val="90000"/>
        </a:lnSpc>
        <a:spcBef>
          <a:spcPct val="0"/>
        </a:spcBef>
        <a:buNone/>
        <a:defRPr sz="4400" b="1" kern="1200" baseline="0">
          <a:solidFill>
            <a:srgbClr val="1E201F"/>
          </a:solidFill>
          <a:latin typeface="Arial" panose="020B0604020202020204" pitchFamily="34" charset="0"/>
          <a:ea typeface="+mj-ea"/>
          <a:cs typeface="+mj-cs"/>
        </a:defRPr>
      </a:lvl1pPr>
    </p:titleStyle>
    <p:bodyStyle>
      <a:lvl1pPr marL="0" indent="-360000" algn="l" defTabSz="914400" rtl="0" eaLnBrk="1" latinLnBrk="0" hangingPunct="1">
        <a:lnSpc>
          <a:spcPct val="100000"/>
        </a:lnSpc>
        <a:spcBef>
          <a:spcPts val="0"/>
        </a:spcBef>
        <a:buFont typeface="Arial" panose="020B0604020202020204" pitchFamily="34" charset="0"/>
        <a:buChar char="•"/>
        <a:defRPr sz="2400" kern="1200" baseline="0">
          <a:solidFill>
            <a:srgbClr val="1E201F"/>
          </a:solidFill>
          <a:latin typeface="+mn-lt"/>
          <a:ea typeface="+mn-ea"/>
          <a:cs typeface="+mn-cs"/>
        </a:defRPr>
      </a:lvl1pPr>
      <a:lvl2pPr marL="0" indent="0" algn="l" defTabSz="914400" rtl="0" eaLnBrk="1" latinLnBrk="0" hangingPunct="1">
        <a:lnSpc>
          <a:spcPct val="100000"/>
        </a:lnSpc>
        <a:spcBef>
          <a:spcPts val="0"/>
        </a:spcBef>
        <a:buFontTx/>
        <a:buNone/>
        <a:defRPr sz="2400" kern="1200" baseline="0">
          <a:solidFill>
            <a:srgbClr val="1E20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01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0736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Binnenklimaat</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436914"/>
            <a:ext cx="8344694" cy="4665306"/>
          </a:xfrm>
        </p:spPr>
        <p:txBody>
          <a:bodyPr>
            <a:noAutofit/>
          </a:bodyPr>
          <a:lstStyle/>
          <a:p>
            <a:pPr marL="342900" indent="-342900">
              <a:defRPr/>
            </a:pPr>
            <a:r>
              <a:rPr lang="nl-NL" sz="2000" b="1" dirty="0"/>
              <a:t>Temperatuur</a:t>
            </a:r>
            <a:r>
              <a:rPr lang="nl-NL" sz="2000" dirty="0"/>
              <a:t>: Dit helpt bij het regelen van verwarming en koeling om de juiste temperatuur te handhaven voor de gewassen.</a:t>
            </a:r>
          </a:p>
          <a:p>
            <a:pPr marL="342900" indent="-342900">
              <a:defRPr/>
            </a:pPr>
            <a:endParaRPr lang="nl-NL" sz="2000" dirty="0"/>
          </a:p>
          <a:p>
            <a:pPr marL="342900" indent="-342900">
              <a:defRPr/>
            </a:pPr>
            <a:r>
              <a:rPr lang="nl-NL" sz="2000" b="1" dirty="0"/>
              <a:t>Luchtvochtigheid</a:t>
            </a:r>
            <a:r>
              <a:rPr lang="nl-NL" sz="2000" dirty="0"/>
              <a:t>: De hoeveelheid waterdamp in de lucht. Dit is belangrijk voor het beheer van de luchtvochtigheid binnen de kas, wat essentieel is voor de gezonde groei van planten.</a:t>
            </a:r>
          </a:p>
          <a:p>
            <a:pPr marL="342900" indent="-342900">
              <a:defRPr/>
            </a:pPr>
            <a:endParaRPr lang="nl-NL" sz="2000" dirty="0"/>
          </a:p>
          <a:p>
            <a:pPr marL="342900" indent="-342900">
              <a:defRPr/>
            </a:pPr>
            <a:r>
              <a:rPr lang="nl-NL" sz="2000" b="1" dirty="0"/>
              <a:t>Lichtniveaus</a:t>
            </a:r>
            <a:r>
              <a:rPr lang="nl-NL" sz="2000" dirty="0"/>
              <a:t>: De intensiteit en duur van het licht in de kas worden gemeten. Dit helpt bij het regelen van kunstmatige verlichting en schermsystemen om de juiste lichtomstandigheden voor de gewassen te handhaven.</a:t>
            </a:r>
          </a:p>
          <a:p>
            <a:pPr marL="342900" indent="-342900">
              <a:defRPr/>
            </a:pPr>
            <a:endParaRPr lang="nl-NL" sz="2000" dirty="0"/>
          </a:p>
          <a:p>
            <a:pPr marL="342900" indent="-342900">
              <a:defRPr/>
            </a:pPr>
            <a:r>
              <a:rPr lang="nl-NL" sz="2000" b="1" dirty="0"/>
              <a:t>CO2-niveaus</a:t>
            </a:r>
            <a:r>
              <a:rPr lang="nl-NL" sz="2000" dirty="0"/>
              <a:t>: Het niveau van kooldioxide (CO2) in de kas wordt gemeten. CO2 is essentieel voor fotosynthese, dus het monitoren en reguleren van CO2-niveaus kan de plantengroei verbeteren.</a:t>
            </a:r>
          </a:p>
          <a:p>
            <a:pPr marL="342900" indent="-342900">
              <a:defRPr/>
            </a:pPr>
            <a:endParaRPr lang="nl-NL" sz="1800" dirty="0"/>
          </a:p>
        </p:txBody>
      </p:sp>
      <p:pic>
        <p:nvPicPr>
          <p:cNvPr id="2" name="Afbeelding 1">
            <a:extLst>
              <a:ext uri="{FF2B5EF4-FFF2-40B4-BE49-F238E27FC236}">
                <a16:creationId xmlns:a16="http://schemas.microsoft.com/office/drawing/2014/main" id="{421577E2-0520-1B6D-0E8E-1BAC61F17355}"/>
              </a:ext>
            </a:extLst>
          </p:cNvPr>
          <p:cNvPicPr>
            <a:picLocks noChangeAspect="1"/>
          </p:cNvPicPr>
          <p:nvPr/>
        </p:nvPicPr>
        <p:blipFill>
          <a:blip r:embed="rId3"/>
          <a:stretch>
            <a:fillRect/>
          </a:stretch>
        </p:blipFill>
        <p:spPr>
          <a:xfrm>
            <a:off x="9505335" y="160201"/>
            <a:ext cx="2535819" cy="1901864"/>
          </a:xfrm>
          <a:prstGeom prst="rect">
            <a:avLst/>
          </a:prstGeom>
        </p:spPr>
      </p:pic>
    </p:spTree>
    <p:extLst>
      <p:ext uri="{BB962C8B-B14F-4D97-AF65-F5344CB8AC3E}">
        <p14:creationId xmlns:p14="http://schemas.microsoft.com/office/powerpoint/2010/main" val="371018564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1000"/>
                                        <p:tgtEl>
                                          <p:spTgt spid="7171">
                                            <p:txEl>
                                              <p:pRg st="0" end="0"/>
                                            </p:txEl>
                                          </p:spTgt>
                                        </p:tgtEl>
                                      </p:cBhvr>
                                    </p:animEffect>
                                    <p:anim calcmode="lin" valueType="num">
                                      <p:cBhvr>
                                        <p:cTn id="8"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2" end="2"/>
                                            </p:txEl>
                                          </p:spTgt>
                                        </p:tgtEl>
                                        <p:attrNameLst>
                                          <p:attrName>style.visibility</p:attrName>
                                        </p:attrNameLst>
                                      </p:cBhvr>
                                      <p:to>
                                        <p:strVal val="visible"/>
                                      </p:to>
                                    </p:set>
                                    <p:animEffect transition="in" filter="fade">
                                      <p:cBhvr>
                                        <p:cTn id="14" dur="1000"/>
                                        <p:tgtEl>
                                          <p:spTgt spid="7171">
                                            <p:txEl>
                                              <p:pRg st="2" end="2"/>
                                            </p:txEl>
                                          </p:spTgt>
                                        </p:tgtEl>
                                      </p:cBhvr>
                                    </p:animEffect>
                                    <p:anim calcmode="lin" valueType="num">
                                      <p:cBhvr>
                                        <p:cTn id="15"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4" end="4"/>
                                            </p:txEl>
                                          </p:spTgt>
                                        </p:tgtEl>
                                        <p:attrNameLst>
                                          <p:attrName>style.visibility</p:attrName>
                                        </p:attrNameLst>
                                      </p:cBhvr>
                                      <p:to>
                                        <p:strVal val="visible"/>
                                      </p:to>
                                    </p:set>
                                    <p:animEffect transition="in" filter="fade">
                                      <p:cBhvr>
                                        <p:cTn id="21" dur="1000"/>
                                        <p:tgtEl>
                                          <p:spTgt spid="7171">
                                            <p:txEl>
                                              <p:pRg st="4" end="4"/>
                                            </p:txEl>
                                          </p:spTgt>
                                        </p:tgtEl>
                                      </p:cBhvr>
                                    </p:animEffect>
                                    <p:anim calcmode="lin" valueType="num">
                                      <p:cBhvr>
                                        <p:cTn id="22"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171">
                                            <p:txEl>
                                              <p:pRg st="6" end="6"/>
                                            </p:txEl>
                                          </p:spTgt>
                                        </p:tgtEl>
                                        <p:attrNameLst>
                                          <p:attrName>style.visibility</p:attrName>
                                        </p:attrNameLst>
                                      </p:cBhvr>
                                      <p:to>
                                        <p:strVal val="visible"/>
                                      </p:to>
                                    </p:set>
                                    <p:animEffect transition="in" filter="fade">
                                      <p:cBhvr>
                                        <p:cTn id="28" dur="1000"/>
                                        <p:tgtEl>
                                          <p:spTgt spid="7171">
                                            <p:txEl>
                                              <p:pRg st="6" end="6"/>
                                            </p:txEl>
                                          </p:spTgt>
                                        </p:tgtEl>
                                      </p:cBhvr>
                                    </p:animEffect>
                                    <p:anim calcmode="lin" valueType="num">
                                      <p:cBhvr>
                                        <p:cTn id="29" dur="1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717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Binnenklimaat</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890936" y="1810139"/>
            <a:ext cx="8344694" cy="4665306"/>
          </a:xfrm>
        </p:spPr>
        <p:txBody>
          <a:bodyPr>
            <a:noAutofit/>
          </a:bodyPr>
          <a:lstStyle/>
          <a:p>
            <a:pPr marL="342900" indent="-342900">
              <a:defRPr/>
            </a:pPr>
            <a:r>
              <a:rPr lang="nl-NL" sz="2000" b="1" dirty="0"/>
              <a:t>Raamstanden</a:t>
            </a:r>
            <a:r>
              <a:rPr lang="nl-NL" sz="2000" dirty="0"/>
              <a:t>: Hoever, en welke zijde van de kas staan je ramen open?</a:t>
            </a:r>
          </a:p>
          <a:p>
            <a:pPr marL="342900" indent="-342900">
              <a:defRPr/>
            </a:pPr>
            <a:endParaRPr lang="nl-NL" sz="2000" dirty="0"/>
          </a:p>
          <a:p>
            <a:pPr marL="342900" indent="-342900">
              <a:defRPr/>
            </a:pPr>
            <a:r>
              <a:rPr lang="nl-NL" sz="2000" b="1" dirty="0"/>
              <a:t>Scherm</a:t>
            </a:r>
            <a:r>
              <a:rPr lang="nl-NL" sz="2000" dirty="0"/>
              <a:t>: De nieuwste kassen hebben tegenwoordig soms 3 schermen. Welk scherm gebruik je in welke omstandigheid?</a:t>
            </a:r>
          </a:p>
          <a:p>
            <a:pPr marL="342900" indent="-342900">
              <a:defRPr/>
            </a:pPr>
            <a:endParaRPr lang="nl-NL" sz="2000" dirty="0"/>
          </a:p>
          <a:p>
            <a:pPr marL="342900" indent="-342900">
              <a:defRPr/>
            </a:pPr>
            <a:r>
              <a:rPr lang="nl-NL" sz="2000" b="1" dirty="0"/>
              <a:t>Buistemperatuur</a:t>
            </a:r>
            <a:r>
              <a:rPr lang="nl-NL" sz="2000" dirty="0"/>
              <a:t>: Hoe warm zijn de buizen.</a:t>
            </a:r>
          </a:p>
          <a:p>
            <a:pPr marL="342900" indent="-342900">
              <a:defRPr/>
            </a:pPr>
            <a:endParaRPr lang="nl-NL" sz="2000" dirty="0"/>
          </a:p>
          <a:p>
            <a:pPr marL="342900" indent="-342900">
              <a:defRPr/>
            </a:pPr>
            <a:r>
              <a:rPr lang="nl-NL" sz="2000" b="1" dirty="0"/>
              <a:t>Uitstraling</a:t>
            </a:r>
            <a:r>
              <a:rPr lang="nl-NL" sz="2000" dirty="0"/>
              <a:t>: een </a:t>
            </a:r>
            <a:r>
              <a:rPr lang="nl-NL" sz="2000" dirty="0" err="1"/>
              <a:t>pirgeometer</a:t>
            </a:r>
            <a:r>
              <a:rPr lang="nl-NL" sz="2000" dirty="0"/>
              <a:t> meet de warmtestraling die vanuit de kas naar buiten wordt uitgezonden. Deze informatie helpt bij het reguleren van verwarming en koeling om de temperatuur binnen de kas te optimaliseren voor de groei van gewassen..</a:t>
            </a:r>
          </a:p>
          <a:p>
            <a:pPr marL="342900" indent="-342900">
              <a:defRPr/>
            </a:pPr>
            <a:endParaRPr lang="nl-NL" sz="2000" dirty="0"/>
          </a:p>
        </p:txBody>
      </p:sp>
      <p:pic>
        <p:nvPicPr>
          <p:cNvPr id="2" name="Afbeelding 1">
            <a:extLst>
              <a:ext uri="{FF2B5EF4-FFF2-40B4-BE49-F238E27FC236}">
                <a16:creationId xmlns:a16="http://schemas.microsoft.com/office/drawing/2014/main" id="{421577E2-0520-1B6D-0E8E-1BAC61F17355}"/>
              </a:ext>
            </a:extLst>
          </p:cNvPr>
          <p:cNvPicPr>
            <a:picLocks noChangeAspect="1"/>
          </p:cNvPicPr>
          <p:nvPr/>
        </p:nvPicPr>
        <p:blipFill>
          <a:blip r:embed="rId3"/>
          <a:stretch>
            <a:fillRect/>
          </a:stretch>
        </p:blipFill>
        <p:spPr>
          <a:xfrm>
            <a:off x="9505335" y="160201"/>
            <a:ext cx="2535819" cy="1901864"/>
          </a:xfrm>
          <a:prstGeom prst="rect">
            <a:avLst/>
          </a:prstGeom>
        </p:spPr>
      </p:pic>
    </p:spTree>
    <p:extLst>
      <p:ext uri="{BB962C8B-B14F-4D97-AF65-F5344CB8AC3E}">
        <p14:creationId xmlns:p14="http://schemas.microsoft.com/office/powerpoint/2010/main" val="44007603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1000"/>
                                        <p:tgtEl>
                                          <p:spTgt spid="7171">
                                            <p:txEl>
                                              <p:pRg st="0" end="0"/>
                                            </p:txEl>
                                          </p:spTgt>
                                        </p:tgtEl>
                                      </p:cBhvr>
                                    </p:animEffect>
                                    <p:anim calcmode="lin" valueType="num">
                                      <p:cBhvr>
                                        <p:cTn id="8"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2" end="2"/>
                                            </p:txEl>
                                          </p:spTgt>
                                        </p:tgtEl>
                                        <p:attrNameLst>
                                          <p:attrName>style.visibility</p:attrName>
                                        </p:attrNameLst>
                                      </p:cBhvr>
                                      <p:to>
                                        <p:strVal val="visible"/>
                                      </p:to>
                                    </p:set>
                                    <p:animEffect transition="in" filter="fade">
                                      <p:cBhvr>
                                        <p:cTn id="14" dur="1000"/>
                                        <p:tgtEl>
                                          <p:spTgt spid="7171">
                                            <p:txEl>
                                              <p:pRg st="2" end="2"/>
                                            </p:txEl>
                                          </p:spTgt>
                                        </p:tgtEl>
                                      </p:cBhvr>
                                    </p:animEffect>
                                    <p:anim calcmode="lin" valueType="num">
                                      <p:cBhvr>
                                        <p:cTn id="15"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4" end="4"/>
                                            </p:txEl>
                                          </p:spTgt>
                                        </p:tgtEl>
                                        <p:attrNameLst>
                                          <p:attrName>style.visibility</p:attrName>
                                        </p:attrNameLst>
                                      </p:cBhvr>
                                      <p:to>
                                        <p:strVal val="visible"/>
                                      </p:to>
                                    </p:set>
                                    <p:animEffect transition="in" filter="fade">
                                      <p:cBhvr>
                                        <p:cTn id="21" dur="1000"/>
                                        <p:tgtEl>
                                          <p:spTgt spid="7171">
                                            <p:txEl>
                                              <p:pRg st="4" end="4"/>
                                            </p:txEl>
                                          </p:spTgt>
                                        </p:tgtEl>
                                      </p:cBhvr>
                                    </p:animEffect>
                                    <p:anim calcmode="lin" valueType="num">
                                      <p:cBhvr>
                                        <p:cTn id="22"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171">
                                            <p:txEl>
                                              <p:pRg st="6" end="6"/>
                                            </p:txEl>
                                          </p:spTgt>
                                        </p:tgtEl>
                                        <p:attrNameLst>
                                          <p:attrName>style.visibility</p:attrName>
                                        </p:attrNameLst>
                                      </p:cBhvr>
                                      <p:to>
                                        <p:strVal val="visible"/>
                                      </p:to>
                                    </p:set>
                                    <p:animEffect transition="in" filter="fade">
                                      <p:cBhvr>
                                        <p:cTn id="28" dur="1000"/>
                                        <p:tgtEl>
                                          <p:spTgt spid="7171">
                                            <p:txEl>
                                              <p:pRg st="6" end="6"/>
                                            </p:txEl>
                                          </p:spTgt>
                                        </p:tgtEl>
                                      </p:cBhvr>
                                    </p:animEffect>
                                    <p:anim calcmode="lin" valueType="num">
                                      <p:cBhvr>
                                        <p:cTn id="29" dur="1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717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Plant sensoren</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marL="342900" indent="-342900">
              <a:defRPr/>
            </a:pPr>
            <a:r>
              <a:rPr lang="nl-NL" b="1" dirty="0"/>
              <a:t>Bladtemperatuur meter</a:t>
            </a:r>
            <a:r>
              <a:rPr lang="nl-NL" dirty="0"/>
              <a:t>: Via infrarood wordt de temperatuur van het blad gemeten</a:t>
            </a:r>
          </a:p>
          <a:p>
            <a:pPr marL="342900" indent="-342900">
              <a:defRPr/>
            </a:pPr>
            <a:endParaRPr lang="nl-NL" dirty="0"/>
          </a:p>
          <a:p>
            <a:pPr marL="342900" indent="-342900">
              <a:defRPr/>
            </a:pPr>
            <a:r>
              <a:rPr lang="nl-NL" b="1" dirty="0"/>
              <a:t>Bladdikte meter</a:t>
            </a:r>
            <a:r>
              <a:rPr lang="nl-NL" dirty="0"/>
              <a:t>: Sensoren volgen de dikte en bladspanning over de dag</a:t>
            </a:r>
          </a:p>
          <a:p>
            <a:pPr marL="342900" indent="-342900">
              <a:defRPr/>
            </a:pPr>
            <a:endParaRPr lang="nl-NL" dirty="0"/>
          </a:p>
          <a:p>
            <a:pPr marL="342900" indent="-342900">
              <a:defRPr/>
            </a:pPr>
            <a:r>
              <a:rPr lang="nl-NL" b="1" dirty="0"/>
              <a:t>Sapstroom sensor: </a:t>
            </a:r>
            <a:r>
              <a:rPr lang="nl-NL" dirty="0"/>
              <a:t>Sensoren volgen de sapstroom in de stengel</a:t>
            </a:r>
          </a:p>
          <a:p>
            <a:pPr marL="342900" indent="-342900">
              <a:defRPr/>
            </a:pPr>
            <a:endParaRPr lang="nl-NL" dirty="0"/>
          </a:p>
          <a:p>
            <a:pPr marL="342900" indent="-342900">
              <a:defRPr/>
            </a:pPr>
            <a:r>
              <a:rPr lang="nl-NL" b="1" dirty="0"/>
              <a:t>Watergehalte/EC/Drain meter: </a:t>
            </a:r>
            <a:r>
              <a:rPr lang="nl-NL" dirty="0"/>
              <a:t>Sensoren kunnen het watergehalte van het substraat, het EC niveau en drainniveau meten.</a:t>
            </a:r>
            <a:r>
              <a:rPr lang="nl-NL" b="1" dirty="0"/>
              <a:t> </a:t>
            </a:r>
          </a:p>
          <a:p>
            <a:pPr marL="342900" indent="-342900">
              <a:defRPr/>
            </a:pPr>
            <a:endParaRPr lang="nl-NL" b="1" dirty="0"/>
          </a:p>
          <a:p>
            <a:pPr marL="342900" indent="-342900">
              <a:defRPr/>
            </a:pPr>
            <a:endParaRPr lang="nl-NL" b="1" dirty="0"/>
          </a:p>
        </p:txBody>
      </p:sp>
      <p:pic>
        <p:nvPicPr>
          <p:cNvPr id="3" name="Afbeelding 2">
            <a:extLst>
              <a:ext uri="{FF2B5EF4-FFF2-40B4-BE49-F238E27FC236}">
                <a16:creationId xmlns:a16="http://schemas.microsoft.com/office/drawing/2014/main" id="{4B3AE183-A284-F43E-5A0A-DC1A97E796D4}"/>
              </a:ext>
            </a:extLst>
          </p:cNvPr>
          <p:cNvPicPr>
            <a:picLocks noChangeAspect="1"/>
          </p:cNvPicPr>
          <p:nvPr/>
        </p:nvPicPr>
        <p:blipFill>
          <a:blip r:embed="rId3"/>
          <a:stretch>
            <a:fillRect/>
          </a:stretch>
        </p:blipFill>
        <p:spPr>
          <a:xfrm>
            <a:off x="9110543" y="417226"/>
            <a:ext cx="2293819" cy="2987299"/>
          </a:xfrm>
          <a:prstGeom prst="rect">
            <a:avLst/>
          </a:prstGeom>
        </p:spPr>
      </p:pic>
    </p:spTree>
    <p:extLst>
      <p:ext uri="{BB962C8B-B14F-4D97-AF65-F5344CB8AC3E}">
        <p14:creationId xmlns:p14="http://schemas.microsoft.com/office/powerpoint/2010/main" val="372808300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1000"/>
                                        <p:tgtEl>
                                          <p:spTgt spid="7171">
                                            <p:txEl>
                                              <p:pRg st="0" end="0"/>
                                            </p:txEl>
                                          </p:spTgt>
                                        </p:tgtEl>
                                      </p:cBhvr>
                                    </p:animEffect>
                                    <p:anim calcmode="lin" valueType="num">
                                      <p:cBhvr>
                                        <p:cTn id="8"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2" end="2"/>
                                            </p:txEl>
                                          </p:spTgt>
                                        </p:tgtEl>
                                        <p:attrNameLst>
                                          <p:attrName>style.visibility</p:attrName>
                                        </p:attrNameLst>
                                      </p:cBhvr>
                                      <p:to>
                                        <p:strVal val="visible"/>
                                      </p:to>
                                    </p:set>
                                    <p:animEffect transition="in" filter="fade">
                                      <p:cBhvr>
                                        <p:cTn id="14" dur="1000"/>
                                        <p:tgtEl>
                                          <p:spTgt spid="7171">
                                            <p:txEl>
                                              <p:pRg st="2" end="2"/>
                                            </p:txEl>
                                          </p:spTgt>
                                        </p:tgtEl>
                                      </p:cBhvr>
                                    </p:animEffect>
                                    <p:anim calcmode="lin" valueType="num">
                                      <p:cBhvr>
                                        <p:cTn id="15"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4" end="4"/>
                                            </p:txEl>
                                          </p:spTgt>
                                        </p:tgtEl>
                                        <p:attrNameLst>
                                          <p:attrName>style.visibility</p:attrName>
                                        </p:attrNameLst>
                                      </p:cBhvr>
                                      <p:to>
                                        <p:strVal val="visible"/>
                                      </p:to>
                                    </p:set>
                                    <p:animEffect transition="in" filter="fade">
                                      <p:cBhvr>
                                        <p:cTn id="21" dur="1000"/>
                                        <p:tgtEl>
                                          <p:spTgt spid="7171">
                                            <p:txEl>
                                              <p:pRg st="4" end="4"/>
                                            </p:txEl>
                                          </p:spTgt>
                                        </p:tgtEl>
                                      </p:cBhvr>
                                    </p:animEffect>
                                    <p:anim calcmode="lin" valueType="num">
                                      <p:cBhvr>
                                        <p:cTn id="22"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171">
                                            <p:txEl>
                                              <p:pRg st="6" end="6"/>
                                            </p:txEl>
                                          </p:spTgt>
                                        </p:tgtEl>
                                        <p:attrNameLst>
                                          <p:attrName>style.visibility</p:attrName>
                                        </p:attrNameLst>
                                      </p:cBhvr>
                                      <p:to>
                                        <p:strVal val="visible"/>
                                      </p:to>
                                    </p:set>
                                    <p:animEffect transition="in" filter="fade">
                                      <p:cBhvr>
                                        <p:cTn id="28" dur="1000"/>
                                        <p:tgtEl>
                                          <p:spTgt spid="7171">
                                            <p:txEl>
                                              <p:pRg st="6" end="6"/>
                                            </p:txEl>
                                          </p:spTgt>
                                        </p:tgtEl>
                                      </p:cBhvr>
                                    </p:animEffect>
                                    <p:anim calcmode="lin" valueType="num">
                                      <p:cBhvr>
                                        <p:cTn id="29" dur="1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717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558761" y="1102151"/>
            <a:ext cx="7886700" cy="996950"/>
          </a:xfrm>
        </p:spPr>
        <p:txBody>
          <a:bodyPr>
            <a:normAutofit/>
          </a:bodyPr>
          <a:lstStyle/>
          <a:p>
            <a:pPr eaLnBrk="1" hangingPunct="1"/>
            <a:endParaRPr lang="nl-NL" altLang="nl-NL" b="1" dirty="0"/>
          </a:p>
        </p:txBody>
      </p:sp>
      <p:pic>
        <p:nvPicPr>
          <p:cNvPr id="5124" name="Afbeelding 6">
            <a:extLst>
              <a:ext uri="{FF2B5EF4-FFF2-40B4-BE49-F238E27FC236}">
                <a16:creationId xmlns:a16="http://schemas.microsoft.com/office/drawing/2014/main" id="{CD798D11-19D8-4507-99B0-33217548E8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Tijdelijke aanduiding voor inhoud 4">
            <a:extLst>
              <a:ext uri="{FF2B5EF4-FFF2-40B4-BE49-F238E27FC236}">
                <a16:creationId xmlns:a16="http://schemas.microsoft.com/office/drawing/2014/main" id="{5659B081-B505-4881-BC89-DBFD945D393D}"/>
              </a:ext>
            </a:extLst>
          </p:cNvPr>
          <p:cNvPicPr>
            <a:picLocks noGrp="1" noChangeAspect="1"/>
          </p:cNvPicPr>
          <p:nvPr>
            <p:ph idx="1"/>
          </p:nvPr>
        </p:nvPicPr>
        <p:blipFill>
          <a:blip r:embed="rId4"/>
          <a:stretch>
            <a:fillRect/>
          </a:stretch>
        </p:blipFill>
        <p:spPr>
          <a:xfrm>
            <a:off x="1405825" y="1403809"/>
            <a:ext cx="8192571" cy="4214567"/>
          </a:xfrm>
          <a:prstGeom prst="rect">
            <a:avLst/>
          </a:prstGeom>
        </p:spPr>
      </p:pic>
    </p:spTree>
    <p:extLst>
      <p:ext uri="{BB962C8B-B14F-4D97-AF65-F5344CB8AC3E}">
        <p14:creationId xmlns:p14="http://schemas.microsoft.com/office/powerpoint/2010/main" val="2707980406"/>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a:extLst>
              <a:ext uri="{FF2B5EF4-FFF2-40B4-BE49-F238E27FC236}">
                <a16:creationId xmlns:a16="http://schemas.microsoft.com/office/drawing/2014/main" id="{5BF33C1D-068A-4FDD-AE17-E6B3983E6155}"/>
              </a:ext>
            </a:extLst>
          </p:cNvPr>
          <p:cNvSpPr>
            <a:spLocks noGrp="1" noChangeArrowheads="1"/>
          </p:cNvSpPr>
          <p:nvPr>
            <p:ph type="title"/>
          </p:nvPr>
        </p:nvSpPr>
        <p:spPr/>
        <p:txBody>
          <a:bodyPr/>
          <a:lstStyle/>
          <a:p>
            <a:pPr eaLnBrk="1" hangingPunct="1"/>
            <a:r>
              <a:rPr lang="nl-NL" altLang="nl-NL" b="1"/>
              <a:t>Aftrap</a:t>
            </a:r>
          </a:p>
        </p:txBody>
      </p:sp>
      <p:pic>
        <p:nvPicPr>
          <p:cNvPr id="4099" name="Afbeelding 6">
            <a:extLst>
              <a:ext uri="{FF2B5EF4-FFF2-40B4-BE49-F238E27FC236}">
                <a16:creationId xmlns:a16="http://schemas.microsoft.com/office/drawing/2014/main" id="{75FAD6AD-3C9B-492F-9EB2-0AAC95823A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Afbeelding 3">
            <a:extLst>
              <a:ext uri="{FF2B5EF4-FFF2-40B4-BE49-F238E27FC236}">
                <a16:creationId xmlns:a16="http://schemas.microsoft.com/office/drawing/2014/main" id="{08AD22CF-237A-4C8F-AAD3-DEDB174706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404938"/>
            <a:ext cx="9144000"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949389" y="716610"/>
            <a:ext cx="7886700" cy="996950"/>
          </a:xfrm>
        </p:spPr>
        <p:txBody>
          <a:bodyPr/>
          <a:lstStyle/>
          <a:p>
            <a:pPr eaLnBrk="1" hangingPunct="1"/>
            <a:r>
              <a:rPr lang="nl-NL" altLang="nl-NL" dirty="0"/>
              <a:t>Klimaatcomputers</a:t>
            </a:r>
            <a:endParaRPr lang="nl-NL" altLang="nl-NL" b="1" dirty="0"/>
          </a:p>
        </p:txBody>
      </p:sp>
      <p:sp>
        <p:nvSpPr>
          <p:cNvPr id="4" name="Tijdelijke aanduiding voor inhoud 3">
            <a:extLst>
              <a:ext uri="{FF2B5EF4-FFF2-40B4-BE49-F238E27FC236}">
                <a16:creationId xmlns:a16="http://schemas.microsoft.com/office/drawing/2014/main" id="{330B07F8-683C-4464-ADBA-6155E907C122}"/>
              </a:ext>
            </a:extLst>
          </p:cNvPr>
          <p:cNvSpPr>
            <a:spLocks noGrp="1"/>
          </p:cNvSpPr>
          <p:nvPr>
            <p:ph idx="1"/>
          </p:nvPr>
        </p:nvSpPr>
        <p:spPr>
          <a:xfrm>
            <a:off x="1022739" y="1713560"/>
            <a:ext cx="7740000" cy="4351338"/>
          </a:xfrm>
        </p:spPr>
        <p:txBody>
          <a:bodyPr/>
          <a:lstStyle/>
          <a:p>
            <a:pPr indent="0">
              <a:buNone/>
            </a:pPr>
            <a:r>
              <a:rPr lang="nl-NL" dirty="0"/>
              <a:t>Klimaatcomputers spelen een cruciale rol in de moderne glastuinbouw. </a:t>
            </a:r>
          </a:p>
          <a:p>
            <a:pPr indent="0">
              <a:buNone/>
            </a:pPr>
            <a:endParaRPr lang="nl-NL" dirty="0"/>
          </a:p>
          <a:p>
            <a:pPr indent="0">
              <a:buNone/>
            </a:pPr>
            <a:r>
              <a:rPr lang="nl-NL" dirty="0"/>
              <a:t>Ze zijn essentieel voor het beheersen en optimaliseren van de groeiomstandigheden in kassen, </a:t>
            </a:r>
          </a:p>
          <a:p>
            <a:pPr indent="0">
              <a:buNone/>
            </a:pPr>
            <a:endParaRPr lang="nl-NL" dirty="0"/>
          </a:p>
          <a:p>
            <a:pPr indent="0">
              <a:buNone/>
            </a:pPr>
            <a:r>
              <a:rPr lang="nl-NL" dirty="0"/>
              <a:t>Dit  resulteert in een efficiënter gebruik van hulpbronnen en een verbeterde opbrengst.</a:t>
            </a:r>
          </a:p>
        </p:txBody>
      </p:sp>
      <p:pic>
        <p:nvPicPr>
          <p:cNvPr id="3" name="Afbeelding 2">
            <a:extLst>
              <a:ext uri="{FF2B5EF4-FFF2-40B4-BE49-F238E27FC236}">
                <a16:creationId xmlns:a16="http://schemas.microsoft.com/office/drawing/2014/main" id="{B8025C0F-6404-A4A4-2808-48BB75A9A014}"/>
              </a:ext>
            </a:extLst>
          </p:cNvPr>
          <p:cNvPicPr>
            <a:picLocks noChangeAspect="1"/>
          </p:cNvPicPr>
          <p:nvPr/>
        </p:nvPicPr>
        <p:blipFill>
          <a:blip r:embed="rId3"/>
          <a:stretch>
            <a:fillRect/>
          </a:stretch>
        </p:blipFill>
        <p:spPr>
          <a:xfrm>
            <a:off x="8836089" y="4334721"/>
            <a:ext cx="3123369" cy="2215771"/>
          </a:xfrm>
          <a:prstGeom prst="rect">
            <a:avLst/>
          </a:prstGeom>
        </p:spPr>
      </p:pic>
    </p:spTree>
    <p:extLst>
      <p:ext uri="{BB962C8B-B14F-4D97-AF65-F5344CB8AC3E}">
        <p14:creationId xmlns:p14="http://schemas.microsoft.com/office/powerpoint/2010/main" val="398529153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Klimaatcomputers</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indent="0">
              <a:buNone/>
              <a:defRPr/>
            </a:pPr>
            <a:r>
              <a:rPr lang="nl-NL" dirty="0"/>
              <a:t>Deze computers zijn in feite geautomatiseerde systemen die verschillende aspecten van het klimaat in de kas regelen en monitoren, zoals temperatuur, luchtvochtigheid, lichtniveaus, CO2-niveaus en ventilatie. </a:t>
            </a:r>
          </a:p>
          <a:p>
            <a:pPr indent="0">
              <a:buNone/>
              <a:defRPr/>
            </a:pPr>
            <a:endParaRPr lang="nl-NL" dirty="0"/>
          </a:p>
          <a:p>
            <a:pPr indent="0">
              <a:buNone/>
              <a:defRPr/>
            </a:pPr>
            <a:r>
              <a:rPr lang="nl-NL" dirty="0"/>
              <a:t>Door sensoren te gebruiken die deze parameters meten, kunnen klimaatcomputers nauwkeurige gegevens verzamelen over de omgeving in de kas.</a:t>
            </a:r>
          </a:p>
        </p:txBody>
      </p:sp>
      <p:pic>
        <p:nvPicPr>
          <p:cNvPr id="2" name="Afbeelding 1">
            <a:extLst>
              <a:ext uri="{FF2B5EF4-FFF2-40B4-BE49-F238E27FC236}">
                <a16:creationId xmlns:a16="http://schemas.microsoft.com/office/drawing/2014/main" id="{D7B491B2-6E61-8A1A-5B62-22F3A8E54962}"/>
              </a:ext>
            </a:extLst>
          </p:cNvPr>
          <p:cNvPicPr>
            <a:picLocks noChangeAspect="1"/>
          </p:cNvPicPr>
          <p:nvPr/>
        </p:nvPicPr>
        <p:blipFill>
          <a:blip r:embed="rId3"/>
          <a:stretch>
            <a:fillRect/>
          </a:stretch>
        </p:blipFill>
        <p:spPr>
          <a:xfrm>
            <a:off x="8965924" y="745988"/>
            <a:ext cx="2705100" cy="1685925"/>
          </a:xfrm>
          <a:prstGeom prst="rect">
            <a:avLst/>
          </a:prstGeom>
        </p:spPr>
      </p:pic>
    </p:spTree>
    <p:extLst>
      <p:ext uri="{BB962C8B-B14F-4D97-AF65-F5344CB8AC3E}">
        <p14:creationId xmlns:p14="http://schemas.microsoft.com/office/powerpoint/2010/main" val="127521808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Klimaatcomputers</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3" y="1910876"/>
            <a:ext cx="7886699" cy="4738260"/>
          </a:xfrm>
        </p:spPr>
        <p:txBody>
          <a:bodyPr>
            <a:normAutofit/>
          </a:bodyPr>
          <a:lstStyle/>
          <a:p>
            <a:pPr indent="0">
              <a:buNone/>
              <a:defRPr/>
            </a:pPr>
            <a:r>
              <a:rPr lang="nl-NL" dirty="0"/>
              <a:t>Op basis van deze gegevens kunnen klimaatcomputers vervolgens automatisch verschillende apparaten aansturen, zoals verwarmings- en koelsystemen, ventilatoren, schermsystemen en irrigatiesystemen.</a:t>
            </a:r>
          </a:p>
          <a:p>
            <a:pPr indent="0">
              <a:buNone/>
              <a:defRPr/>
            </a:pPr>
            <a:endParaRPr lang="nl-NL" dirty="0"/>
          </a:p>
          <a:p>
            <a:pPr indent="0">
              <a:buNone/>
              <a:defRPr/>
            </a:pPr>
            <a:r>
              <a:rPr lang="nl-NL" dirty="0"/>
              <a:t>Bijvoorbeeld, als de temperatuur in de kas te hoog wordt, gaan de ramen open om overtollige warmte af te voeren. </a:t>
            </a:r>
          </a:p>
          <a:p>
            <a:pPr indent="0">
              <a:buNone/>
              <a:defRPr/>
            </a:pPr>
            <a:endParaRPr lang="nl-NL" dirty="0"/>
          </a:p>
          <a:p>
            <a:pPr indent="0">
              <a:buNone/>
              <a:defRPr/>
            </a:pPr>
            <a:r>
              <a:rPr lang="nl-NL" dirty="0"/>
              <a:t>Of als de luchtvochtigheid te laag is, kan het irrigatiesysteem worden geactiveerd om water te sproeien en de luchtvochtigheid te verhogen.</a:t>
            </a:r>
          </a:p>
        </p:txBody>
      </p:sp>
      <p:pic>
        <p:nvPicPr>
          <p:cNvPr id="3" name="Afbeelding 2">
            <a:extLst>
              <a:ext uri="{FF2B5EF4-FFF2-40B4-BE49-F238E27FC236}">
                <a16:creationId xmlns:a16="http://schemas.microsoft.com/office/drawing/2014/main" id="{CC9A1BC8-E080-9892-85B3-108E4BB5FEE6}"/>
              </a:ext>
            </a:extLst>
          </p:cNvPr>
          <p:cNvPicPr>
            <a:picLocks noChangeAspect="1"/>
          </p:cNvPicPr>
          <p:nvPr/>
        </p:nvPicPr>
        <p:blipFill>
          <a:blip r:embed="rId3"/>
          <a:stretch>
            <a:fillRect/>
          </a:stretch>
        </p:blipFill>
        <p:spPr>
          <a:xfrm>
            <a:off x="9424404" y="471585"/>
            <a:ext cx="2543175" cy="1790700"/>
          </a:xfrm>
          <a:prstGeom prst="rect">
            <a:avLst/>
          </a:prstGeom>
        </p:spPr>
      </p:pic>
    </p:spTree>
    <p:extLst>
      <p:ext uri="{BB962C8B-B14F-4D97-AF65-F5344CB8AC3E}">
        <p14:creationId xmlns:p14="http://schemas.microsoft.com/office/powerpoint/2010/main" val="47916329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Klimaatcomputers</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indent="0">
              <a:buNone/>
              <a:defRPr/>
            </a:pPr>
            <a:r>
              <a:rPr lang="nl-NL" dirty="0"/>
              <a:t>Door het klimaat in de kas nauwkeurig te regelen, kunnen klimaatcomputers optimale groeiomstandigheden creëren voor verschillende gewassen, waardoor de opbrengst wordt gemaximaliseerd en de kwaliteit van de producten wordt verbeterd. </a:t>
            </a:r>
          </a:p>
          <a:p>
            <a:pPr indent="0">
              <a:buNone/>
              <a:defRPr/>
            </a:pPr>
            <a:endParaRPr lang="nl-NL" dirty="0"/>
          </a:p>
          <a:p>
            <a:pPr indent="0">
              <a:buNone/>
              <a:defRPr/>
            </a:pPr>
            <a:r>
              <a:rPr lang="nl-NL" dirty="0"/>
              <a:t>Bovendien helpen ze bij het verminderen van energieverbruiken.</a:t>
            </a:r>
          </a:p>
        </p:txBody>
      </p:sp>
      <p:pic>
        <p:nvPicPr>
          <p:cNvPr id="2" name="Afbeelding 1">
            <a:extLst>
              <a:ext uri="{FF2B5EF4-FFF2-40B4-BE49-F238E27FC236}">
                <a16:creationId xmlns:a16="http://schemas.microsoft.com/office/drawing/2014/main" id="{EEEDF083-9012-27F3-D9B6-D2416551C1F1}"/>
              </a:ext>
            </a:extLst>
          </p:cNvPr>
          <p:cNvPicPr>
            <a:picLocks noChangeAspect="1"/>
          </p:cNvPicPr>
          <p:nvPr/>
        </p:nvPicPr>
        <p:blipFill>
          <a:blip r:embed="rId3"/>
          <a:stretch>
            <a:fillRect/>
          </a:stretch>
        </p:blipFill>
        <p:spPr>
          <a:xfrm>
            <a:off x="9631233" y="400341"/>
            <a:ext cx="2390775" cy="1914525"/>
          </a:xfrm>
          <a:prstGeom prst="rect">
            <a:avLst/>
          </a:prstGeom>
        </p:spPr>
      </p:pic>
      <p:pic>
        <p:nvPicPr>
          <p:cNvPr id="3" name="Afbeelding 2">
            <a:extLst>
              <a:ext uri="{FF2B5EF4-FFF2-40B4-BE49-F238E27FC236}">
                <a16:creationId xmlns:a16="http://schemas.microsoft.com/office/drawing/2014/main" id="{7985D297-5126-ACE0-15E2-DF78397E961D}"/>
              </a:ext>
            </a:extLst>
          </p:cNvPr>
          <p:cNvPicPr>
            <a:picLocks noChangeAspect="1"/>
          </p:cNvPicPr>
          <p:nvPr/>
        </p:nvPicPr>
        <p:blipFill>
          <a:blip r:embed="rId4"/>
          <a:stretch>
            <a:fillRect/>
          </a:stretch>
        </p:blipFill>
        <p:spPr>
          <a:xfrm>
            <a:off x="4033837" y="5246526"/>
            <a:ext cx="4124325" cy="1104900"/>
          </a:xfrm>
          <a:prstGeom prst="rect">
            <a:avLst/>
          </a:prstGeom>
        </p:spPr>
      </p:pic>
      <p:pic>
        <p:nvPicPr>
          <p:cNvPr id="4" name="Afbeelding 3">
            <a:extLst>
              <a:ext uri="{FF2B5EF4-FFF2-40B4-BE49-F238E27FC236}">
                <a16:creationId xmlns:a16="http://schemas.microsoft.com/office/drawing/2014/main" id="{5D8E8368-0B7F-6D9B-DD44-EBE641ED84A4}"/>
              </a:ext>
            </a:extLst>
          </p:cNvPr>
          <p:cNvPicPr>
            <a:picLocks noChangeAspect="1"/>
          </p:cNvPicPr>
          <p:nvPr/>
        </p:nvPicPr>
        <p:blipFill>
          <a:blip r:embed="rId5"/>
          <a:stretch>
            <a:fillRect/>
          </a:stretch>
        </p:blipFill>
        <p:spPr>
          <a:xfrm>
            <a:off x="9229238" y="4503576"/>
            <a:ext cx="2466975" cy="1847850"/>
          </a:xfrm>
          <a:prstGeom prst="rect">
            <a:avLst/>
          </a:prstGeom>
        </p:spPr>
      </p:pic>
    </p:spTree>
    <p:extLst>
      <p:ext uri="{BB962C8B-B14F-4D97-AF65-F5344CB8AC3E}">
        <p14:creationId xmlns:p14="http://schemas.microsoft.com/office/powerpoint/2010/main" val="286317934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Data verzamelen</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indent="0">
              <a:buNone/>
              <a:defRPr/>
            </a:pPr>
            <a:r>
              <a:rPr lang="nl-NL" dirty="0"/>
              <a:t>We kunnen de data die verzameld wordt in 3  scheiden:</a:t>
            </a:r>
          </a:p>
          <a:p>
            <a:pPr indent="0">
              <a:buNone/>
              <a:defRPr/>
            </a:pPr>
            <a:endParaRPr lang="nl-NL" dirty="0"/>
          </a:p>
          <a:p>
            <a:pPr marL="342900" indent="-342900">
              <a:defRPr/>
            </a:pPr>
            <a:r>
              <a:rPr lang="nl-NL" dirty="0"/>
              <a:t>Buiten klimaat</a:t>
            </a:r>
          </a:p>
          <a:p>
            <a:pPr marL="342900" indent="-342900">
              <a:defRPr/>
            </a:pPr>
            <a:r>
              <a:rPr lang="nl-NL" dirty="0"/>
              <a:t>Binnen klimaat</a:t>
            </a:r>
          </a:p>
          <a:p>
            <a:pPr marL="342900" indent="-342900">
              <a:defRPr/>
            </a:pPr>
            <a:r>
              <a:rPr lang="nl-NL" dirty="0"/>
              <a:t>Plantsensoren</a:t>
            </a:r>
          </a:p>
        </p:txBody>
      </p:sp>
    </p:spTree>
    <p:extLst>
      <p:ext uri="{BB962C8B-B14F-4D97-AF65-F5344CB8AC3E}">
        <p14:creationId xmlns:p14="http://schemas.microsoft.com/office/powerpoint/2010/main" val="8216413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3" end="3"/>
                                            </p:txEl>
                                          </p:spTgt>
                                        </p:tgtEl>
                                        <p:attrNameLst>
                                          <p:attrName>style.visibility</p:attrName>
                                        </p:attrNameLst>
                                      </p:cBhvr>
                                      <p:to>
                                        <p:strVal val="visible"/>
                                      </p:to>
                                    </p:set>
                                    <p:animEffect transition="in" filter="fade">
                                      <p:cBhvr>
                                        <p:cTn id="14" dur="1000"/>
                                        <p:tgtEl>
                                          <p:spTgt spid="7171">
                                            <p:txEl>
                                              <p:pRg st="3" end="3"/>
                                            </p:txEl>
                                          </p:spTgt>
                                        </p:tgtEl>
                                      </p:cBhvr>
                                    </p:animEffect>
                                    <p:anim calcmode="lin" valueType="num">
                                      <p:cBhvr>
                                        <p:cTn id="15"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4" end="4"/>
                                            </p:txEl>
                                          </p:spTgt>
                                        </p:tgtEl>
                                        <p:attrNameLst>
                                          <p:attrName>style.visibility</p:attrName>
                                        </p:attrNameLst>
                                      </p:cBhvr>
                                      <p:to>
                                        <p:strVal val="visible"/>
                                      </p:to>
                                    </p:set>
                                    <p:animEffect transition="in" filter="fade">
                                      <p:cBhvr>
                                        <p:cTn id="21" dur="1000"/>
                                        <p:tgtEl>
                                          <p:spTgt spid="7171">
                                            <p:txEl>
                                              <p:pRg st="4" end="4"/>
                                            </p:txEl>
                                          </p:spTgt>
                                        </p:tgtEl>
                                      </p:cBhvr>
                                    </p:animEffect>
                                    <p:anim calcmode="lin" valueType="num">
                                      <p:cBhvr>
                                        <p:cTn id="22"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Buitenklimaat</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indent="0">
              <a:buNone/>
              <a:defRPr/>
            </a:pPr>
            <a:r>
              <a:rPr lang="nl-NL" dirty="0"/>
              <a:t>Een klimaatcomputer in de glastuinbouw verzamelt meteorologische gegevens die relevant zijn voor het beheer van het klimaat in de kas en de groei van gewassen. </a:t>
            </a:r>
          </a:p>
          <a:p>
            <a:pPr indent="0">
              <a:buNone/>
              <a:defRPr/>
            </a:pPr>
            <a:endParaRPr lang="nl-NL" dirty="0"/>
          </a:p>
          <a:p>
            <a:pPr indent="0">
              <a:buNone/>
              <a:defRPr/>
            </a:pPr>
            <a:r>
              <a:rPr lang="nl-NL" dirty="0"/>
              <a:t>Enkele van de meteorologische gegevens die een klimaatcomputer kan verzamelen, zijn onder meer:</a:t>
            </a:r>
          </a:p>
          <a:p>
            <a:pPr marL="342900" indent="-342900">
              <a:defRPr/>
            </a:pPr>
            <a:endParaRPr lang="nl-NL" dirty="0"/>
          </a:p>
          <a:p>
            <a:pPr marL="342900" indent="-342900">
              <a:defRPr/>
            </a:pPr>
            <a:endParaRPr lang="nl-NL" dirty="0"/>
          </a:p>
          <a:p>
            <a:pPr indent="0">
              <a:buNone/>
              <a:defRPr/>
            </a:pPr>
            <a:endParaRPr lang="nl-NL" dirty="0"/>
          </a:p>
          <a:p>
            <a:pPr indent="0">
              <a:buNone/>
              <a:defRPr/>
            </a:pPr>
            <a:endParaRPr lang="nl-NL" dirty="0"/>
          </a:p>
        </p:txBody>
      </p:sp>
      <p:pic>
        <p:nvPicPr>
          <p:cNvPr id="2" name="Afbeelding 1">
            <a:extLst>
              <a:ext uri="{FF2B5EF4-FFF2-40B4-BE49-F238E27FC236}">
                <a16:creationId xmlns:a16="http://schemas.microsoft.com/office/drawing/2014/main" id="{70DF6F17-DC72-9C3A-9019-2099F52B087A}"/>
              </a:ext>
            </a:extLst>
          </p:cNvPr>
          <p:cNvPicPr>
            <a:picLocks noChangeAspect="1"/>
          </p:cNvPicPr>
          <p:nvPr/>
        </p:nvPicPr>
        <p:blipFill>
          <a:blip r:embed="rId3"/>
          <a:stretch>
            <a:fillRect/>
          </a:stretch>
        </p:blipFill>
        <p:spPr>
          <a:xfrm>
            <a:off x="8120659" y="799139"/>
            <a:ext cx="3359187" cy="1359526"/>
          </a:xfrm>
          <a:prstGeom prst="rect">
            <a:avLst/>
          </a:prstGeom>
        </p:spPr>
      </p:pic>
    </p:spTree>
    <p:extLst>
      <p:ext uri="{BB962C8B-B14F-4D97-AF65-F5344CB8AC3E}">
        <p14:creationId xmlns:p14="http://schemas.microsoft.com/office/powerpoint/2010/main" val="183728498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Buitenklimaat</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8699258" cy="4738260"/>
          </a:xfrm>
        </p:spPr>
        <p:txBody>
          <a:bodyPr>
            <a:normAutofit fontScale="85000" lnSpcReduction="10000"/>
          </a:bodyPr>
          <a:lstStyle/>
          <a:p>
            <a:pPr marL="342900" indent="-342900">
              <a:defRPr/>
            </a:pPr>
            <a:r>
              <a:rPr lang="nl-NL" b="1" dirty="0"/>
              <a:t>Temperatuur:</a:t>
            </a:r>
            <a:r>
              <a:rPr lang="nl-NL" dirty="0"/>
              <a:t> Dit helpt bij het regelen van verwarming en koeling om de juiste temperatuur te handhaven voor de gewassen.</a:t>
            </a:r>
          </a:p>
          <a:p>
            <a:pPr marL="342900" indent="-342900">
              <a:defRPr/>
            </a:pPr>
            <a:endParaRPr lang="nl-NL" dirty="0"/>
          </a:p>
          <a:p>
            <a:pPr marL="342900" indent="-342900">
              <a:defRPr/>
            </a:pPr>
            <a:r>
              <a:rPr lang="nl-NL" b="1" dirty="0"/>
              <a:t>Luchtvochtigheid</a:t>
            </a:r>
            <a:r>
              <a:rPr lang="nl-NL" dirty="0"/>
              <a:t>: De hoeveelheid waterdamp in de lucht. Dit is belangrijk voor het beheer van de luchtvochtigheid binnen de kas, wat essentieel is voor de gezonde groei van planten.</a:t>
            </a:r>
          </a:p>
          <a:p>
            <a:pPr marL="342900" indent="-342900">
              <a:defRPr/>
            </a:pPr>
            <a:endParaRPr lang="nl-NL" dirty="0"/>
          </a:p>
          <a:p>
            <a:pPr marL="342900" indent="-342900">
              <a:defRPr/>
            </a:pPr>
            <a:r>
              <a:rPr lang="nl-NL" b="1" dirty="0"/>
              <a:t>Lichtintensiteit:</a:t>
            </a:r>
            <a:r>
              <a:rPr lang="nl-NL" dirty="0"/>
              <a:t> De hoeveelheid licht die de kas bereikt. Dit is belangrijk omdat licht een cruciale rol speelt in fotosynthese en de groei van planten.</a:t>
            </a:r>
          </a:p>
          <a:p>
            <a:pPr marL="342900" indent="-342900">
              <a:defRPr/>
            </a:pPr>
            <a:endParaRPr lang="nl-NL" dirty="0"/>
          </a:p>
          <a:p>
            <a:pPr marL="342900" indent="-342900">
              <a:defRPr/>
            </a:pPr>
            <a:r>
              <a:rPr lang="nl-NL" b="1" dirty="0"/>
              <a:t>Neerslag</a:t>
            </a:r>
            <a:r>
              <a:rPr lang="nl-NL" dirty="0"/>
              <a:t>: Moeten de ramen open blijven staan als het regent?</a:t>
            </a:r>
          </a:p>
          <a:p>
            <a:pPr marL="342900" indent="-342900">
              <a:defRPr/>
            </a:pPr>
            <a:endParaRPr lang="nl-NL" dirty="0"/>
          </a:p>
          <a:p>
            <a:pPr marL="342900" indent="-342900">
              <a:defRPr/>
            </a:pPr>
            <a:r>
              <a:rPr lang="nl-NL" b="1" dirty="0"/>
              <a:t>Windrichting en windsnelheid</a:t>
            </a:r>
            <a:r>
              <a:rPr lang="nl-NL" dirty="0"/>
              <a:t>: De richting en snelheid van de wind buiten de kas. Dit kan van invloed zijn op de luchtcirculatie in de kas en kan helpen bij het beheer van ventilatiesystemen.</a:t>
            </a:r>
          </a:p>
          <a:p>
            <a:pPr marL="342900" indent="-342900">
              <a:defRPr/>
            </a:pPr>
            <a:endParaRPr lang="nl-NL" dirty="0"/>
          </a:p>
          <a:p>
            <a:pPr marL="342900" indent="-342900">
              <a:defRPr/>
            </a:pPr>
            <a:r>
              <a:rPr lang="nl-NL" b="1" dirty="0"/>
              <a:t>Vorst</a:t>
            </a:r>
            <a:r>
              <a:rPr lang="nl-NL" dirty="0"/>
              <a:t>: Wat doe je als het buiten vriest?</a:t>
            </a:r>
          </a:p>
          <a:p>
            <a:pPr indent="0">
              <a:buNone/>
              <a:defRPr/>
            </a:pPr>
            <a:endParaRPr lang="nl-NL" dirty="0"/>
          </a:p>
          <a:p>
            <a:pPr indent="0">
              <a:buNone/>
              <a:defRPr/>
            </a:pPr>
            <a:endParaRPr lang="nl-NL" dirty="0"/>
          </a:p>
        </p:txBody>
      </p:sp>
      <p:pic>
        <p:nvPicPr>
          <p:cNvPr id="2" name="Afbeelding 1">
            <a:extLst>
              <a:ext uri="{FF2B5EF4-FFF2-40B4-BE49-F238E27FC236}">
                <a16:creationId xmlns:a16="http://schemas.microsoft.com/office/drawing/2014/main" id="{A0C1E8C0-9DC8-D7E3-D2AD-69E58D0516C0}"/>
              </a:ext>
            </a:extLst>
          </p:cNvPr>
          <p:cNvPicPr>
            <a:picLocks noChangeAspect="1"/>
          </p:cNvPicPr>
          <p:nvPr/>
        </p:nvPicPr>
        <p:blipFill>
          <a:blip r:embed="rId3"/>
          <a:stretch>
            <a:fillRect/>
          </a:stretch>
        </p:blipFill>
        <p:spPr>
          <a:xfrm>
            <a:off x="8484552" y="410713"/>
            <a:ext cx="3359187" cy="1359526"/>
          </a:xfrm>
          <a:prstGeom prst="rect">
            <a:avLst/>
          </a:prstGeom>
        </p:spPr>
      </p:pic>
    </p:spTree>
    <p:extLst>
      <p:ext uri="{BB962C8B-B14F-4D97-AF65-F5344CB8AC3E}">
        <p14:creationId xmlns:p14="http://schemas.microsoft.com/office/powerpoint/2010/main" val="159863033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1000"/>
                                        <p:tgtEl>
                                          <p:spTgt spid="7171">
                                            <p:txEl>
                                              <p:pRg st="0" end="0"/>
                                            </p:txEl>
                                          </p:spTgt>
                                        </p:tgtEl>
                                      </p:cBhvr>
                                    </p:animEffect>
                                    <p:anim calcmode="lin" valueType="num">
                                      <p:cBhvr>
                                        <p:cTn id="8"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2" end="2"/>
                                            </p:txEl>
                                          </p:spTgt>
                                        </p:tgtEl>
                                        <p:attrNameLst>
                                          <p:attrName>style.visibility</p:attrName>
                                        </p:attrNameLst>
                                      </p:cBhvr>
                                      <p:to>
                                        <p:strVal val="visible"/>
                                      </p:to>
                                    </p:set>
                                    <p:animEffect transition="in" filter="fade">
                                      <p:cBhvr>
                                        <p:cTn id="14" dur="1000"/>
                                        <p:tgtEl>
                                          <p:spTgt spid="7171">
                                            <p:txEl>
                                              <p:pRg st="2" end="2"/>
                                            </p:txEl>
                                          </p:spTgt>
                                        </p:tgtEl>
                                      </p:cBhvr>
                                    </p:animEffect>
                                    <p:anim calcmode="lin" valueType="num">
                                      <p:cBhvr>
                                        <p:cTn id="15"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4" end="4"/>
                                            </p:txEl>
                                          </p:spTgt>
                                        </p:tgtEl>
                                        <p:attrNameLst>
                                          <p:attrName>style.visibility</p:attrName>
                                        </p:attrNameLst>
                                      </p:cBhvr>
                                      <p:to>
                                        <p:strVal val="visible"/>
                                      </p:to>
                                    </p:set>
                                    <p:animEffect transition="in" filter="fade">
                                      <p:cBhvr>
                                        <p:cTn id="21" dur="1000"/>
                                        <p:tgtEl>
                                          <p:spTgt spid="7171">
                                            <p:txEl>
                                              <p:pRg st="4" end="4"/>
                                            </p:txEl>
                                          </p:spTgt>
                                        </p:tgtEl>
                                      </p:cBhvr>
                                    </p:animEffect>
                                    <p:anim calcmode="lin" valueType="num">
                                      <p:cBhvr>
                                        <p:cTn id="22"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171">
                                            <p:txEl>
                                              <p:pRg st="6" end="6"/>
                                            </p:txEl>
                                          </p:spTgt>
                                        </p:tgtEl>
                                        <p:attrNameLst>
                                          <p:attrName>style.visibility</p:attrName>
                                        </p:attrNameLst>
                                      </p:cBhvr>
                                      <p:to>
                                        <p:strVal val="visible"/>
                                      </p:to>
                                    </p:set>
                                    <p:animEffect transition="in" filter="fade">
                                      <p:cBhvr>
                                        <p:cTn id="28" dur="1000"/>
                                        <p:tgtEl>
                                          <p:spTgt spid="7171">
                                            <p:txEl>
                                              <p:pRg st="6" end="6"/>
                                            </p:txEl>
                                          </p:spTgt>
                                        </p:tgtEl>
                                      </p:cBhvr>
                                    </p:animEffect>
                                    <p:anim calcmode="lin" valueType="num">
                                      <p:cBhvr>
                                        <p:cTn id="29" dur="1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717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171">
                                            <p:txEl>
                                              <p:pRg st="8" end="8"/>
                                            </p:txEl>
                                          </p:spTgt>
                                        </p:tgtEl>
                                        <p:attrNameLst>
                                          <p:attrName>style.visibility</p:attrName>
                                        </p:attrNameLst>
                                      </p:cBhvr>
                                      <p:to>
                                        <p:strVal val="visible"/>
                                      </p:to>
                                    </p:set>
                                    <p:animEffect transition="in" filter="fade">
                                      <p:cBhvr>
                                        <p:cTn id="35" dur="1000"/>
                                        <p:tgtEl>
                                          <p:spTgt spid="7171">
                                            <p:txEl>
                                              <p:pRg st="8" end="8"/>
                                            </p:txEl>
                                          </p:spTgt>
                                        </p:tgtEl>
                                      </p:cBhvr>
                                    </p:animEffect>
                                    <p:anim calcmode="lin" valueType="num">
                                      <p:cBhvr>
                                        <p:cTn id="36" dur="1000" fill="hold"/>
                                        <p:tgtEl>
                                          <p:spTgt spid="7171">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7171">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171">
                                            <p:txEl>
                                              <p:pRg st="10" end="10"/>
                                            </p:txEl>
                                          </p:spTgt>
                                        </p:tgtEl>
                                        <p:attrNameLst>
                                          <p:attrName>style.visibility</p:attrName>
                                        </p:attrNameLst>
                                      </p:cBhvr>
                                      <p:to>
                                        <p:strVal val="visible"/>
                                      </p:to>
                                    </p:set>
                                    <p:animEffect transition="in" filter="fade">
                                      <p:cBhvr>
                                        <p:cTn id="42" dur="1000"/>
                                        <p:tgtEl>
                                          <p:spTgt spid="7171">
                                            <p:txEl>
                                              <p:pRg st="10" end="10"/>
                                            </p:txEl>
                                          </p:spTgt>
                                        </p:tgtEl>
                                      </p:cBhvr>
                                    </p:animEffect>
                                    <p:anim calcmode="lin" valueType="num">
                                      <p:cBhvr>
                                        <p:cTn id="43" dur="1000" fill="hold"/>
                                        <p:tgtEl>
                                          <p:spTgt spid="7171">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7171">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roeneWell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zone college.potx" id="{289ACBD9-B65D-4D7B-8071-B2DBE1A5FCCC}" vid="{1C56739D-5687-4AE6-9ABE-B211D9D18700}"/>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F1D3699BCA81B46AD60454B87AB9121" ma:contentTypeVersion="10" ma:contentTypeDescription="Een nieuw document maken." ma:contentTypeScope="" ma:versionID="c24629cd94f4f1506f8caf115a8142f2">
  <xsd:schema xmlns:xsd="http://www.w3.org/2001/XMLSchema" xmlns:xs="http://www.w3.org/2001/XMLSchema" xmlns:p="http://schemas.microsoft.com/office/2006/metadata/properties" xmlns:ns3="88fa185b-b6f4-4426-890a-edc6532e8d4f" targetNamespace="http://schemas.microsoft.com/office/2006/metadata/properties" ma:root="true" ma:fieldsID="b1e019c9b76ae304b72ad017d94a6f98" ns3:_="">
    <xsd:import namespace="88fa185b-b6f4-4426-890a-edc6532e8d4f"/>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fa185b-b6f4-4426-890a-edc6532e8d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411434F-F084-4432-98AC-FC021F046F6D}">
  <ds:schemaRefs>
    <ds:schemaRef ds:uri="http://schemas.microsoft.com/sharepoint/v3/contenttype/forms"/>
  </ds:schemaRefs>
</ds:datastoreItem>
</file>

<file path=customXml/itemProps2.xml><?xml version="1.0" encoding="utf-8"?>
<ds:datastoreItem xmlns:ds="http://schemas.openxmlformats.org/officeDocument/2006/customXml" ds:itemID="{36181CDE-D663-444C-934D-DC4CA0F567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fa185b-b6f4-4426-890a-edc6532e8d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CCA19EB-BADE-474A-91BD-35E5F319F469}">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88fa185b-b6f4-4426-890a-edc6532e8d4f"/>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Presentatie zone college</Template>
  <TotalTime>510</TotalTime>
  <Words>678</Words>
  <Application>Microsoft Office PowerPoint</Application>
  <PresentationFormat>Breedbeeld</PresentationFormat>
  <Paragraphs>80</Paragraphs>
  <Slides>13</Slides>
  <Notes>11</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13</vt:i4>
      </vt:variant>
    </vt:vector>
  </HeadingPairs>
  <TitlesOfParts>
    <vt:vector size="16" baseType="lpstr">
      <vt:lpstr>Arial</vt:lpstr>
      <vt:lpstr>Calibri</vt:lpstr>
      <vt:lpstr>Kantoorthema</vt:lpstr>
      <vt:lpstr>PowerPoint-presentatie</vt:lpstr>
      <vt:lpstr>Aftrap</vt:lpstr>
      <vt:lpstr>Klimaatcomputers</vt:lpstr>
      <vt:lpstr>Klimaatcomputers</vt:lpstr>
      <vt:lpstr>Klimaatcomputers</vt:lpstr>
      <vt:lpstr>Klimaatcomputers</vt:lpstr>
      <vt:lpstr>Data verzamelen</vt:lpstr>
      <vt:lpstr>Buitenklimaat</vt:lpstr>
      <vt:lpstr>Buitenklimaat</vt:lpstr>
      <vt:lpstr>Binnenklimaat</vt:lpstr>
      <vt:lpstr>Binnenklimaat</vt:lpstr>
      <vt:lpstr>Plant sensoren</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Gé Verbeek</dc:creator>
  <cp:lastModifiedBy>Gé Verbeek</cp:lastModifiedBy>
  <cp:revision>50</cp:revision>
  <dcterms:created xsi:type="dcterms:W3CDTF">2020-11-10T08:38:03Z</dcterms:created>
  <dcterms:modified xsi:type="dcterms:W3CDTF">2024-04-24T13:19:49Z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0x010100CF1D3699BCA81B46AD60454B87AB9121</vt:lpwstr>
  </property>
</Properties>
</file>